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84" r:id="rId2"/>
    <p:sldId id="256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20" r:id="rId26"/>
    <p:sldId id="319" r:id="rId27"/>
    <p:sldId id="321" r:id="rId28"/>
    <p:sldId id="322" r:id="rId29"/>
    <p:sldId id="323" r:id="rId30"/>
    <p:sldId id="305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96" y="-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0034" y="857233"/>
            <a:ext cx="7958166" cy="274321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6000" dirty="0" smtClean="0"/>
              <a:t>Человеко-машинное взаимодействие</a:t>
            </a:r>
            <a:endParaRPr lang="ru-RU" sz="6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Лекция 7</a:t>
            </a:r>
          </a:p>
          <a:p>
            <a:r>
              <a:rPr lang="ru-RU" dirty="0" smtClean="0"/>
              <a:t>Мерзлякова Екатерина Юрьевна</a:t>
            </a:r>
          </a:p>
          <a:p>
            <a:r>
              <a:rPr lang="ru-RU" dirty="0"/>
              <a:t>к</a:t>
            </a:r>
            <a:r>
              <a:rPr lang="ru-RU" dirty="0" smtClean="0"/>
              <a:t>.т.н. доцент </a:t>
            </a:r>
            <a:r>
              <a:rPr lang="ru-RU" dirty="0" err="1" smtClean="0"/>
              <a:t>ПМиК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9906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Сохранение настроек приложения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Рисунок 3" descr="C:\Users\Домовой\Documents\Работа\ЧМВ_новое\ЛЕКЦИИ\презентации\вавtled-1.jpg"/>
          <p:cNvPicPr/>
          <p:nvPr/>
        </p:nvPicPr>
        <p:blipFill>
          <a:blip r:embed="rId2"/>
          <a:srcRect r="1786" b="1613"/>
          <a:stretch>
            <a:fillRect/>
          </a:stretch>
        </p:blipFill>
        <p:spPr bwMode="auto">
          <a:xfrm>
            <a:off x="152400" y="1371600"/>
            <a:ext cx="883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8600" y="304800"/>
            <a:ext cx="8534400" cy="1470025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Буфер обмена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и перетаскивание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39944" name="Picture 8" descr="https://www.newsletter2go.com/wp-content/uploads/sites/3/2014/09/Grafik_neue_Features_Edit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990600"/>
            <a:ext cx="5867400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Буфер обмена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Picture 6" descr="https://variatech.ru/wp-content/uploads/2016/07/CHto-takoe-bufer-obmena-bufer-obmena.jpg"/>
          <p:cNvPicPr>
            <a:picLocks noChangeAspect="1" noChangeArrowheads="1"/>
          </p:cNvPicPr>
          <p:nvPr/>
        </p:nvPicPr>
        <p:blipFill>
          <a:blip r:embed="rId2"/>
          <a:srcRect l="1250" t="28333"/>
          <a:stretch>
            <a:fillRect/>
          </a:stretch>
        </p:blipFill>
        <p:spPr bwMode="auto">
          <a:xfrm>
            <a:off x="1295400" y="2514600"/>
            <a:ext cx="6019800" cy="327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Буфер обмена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2000" y="1676400"/>
            <a:ext cx="746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/>
              <a:t>Qclipboard</a:t>
            </a:r>
            <a:r>
              <a:rPr lang="ru-RU" sz="3200" b="1" dirty="0" smtClean="0"/>
              <a:t>                            </a:t>
            </a:r>
            <a:r>
              <a:rPr lang="en-US" sz="3200" dirty="0" err="1" smtClean="0">
                <a:solidFill>
                  <a:srgbClr val="00B0F0"/>
                </a:solidFill>
              </a:rPr>
              <a:t>dataChanged</a:t>
            </a:r>
            <a:r>
              <a:rPr lang="ru-RU" sz="3200" dirty="0" smtClean="0">
                <a:solidFill>
                  <a:srgbClr val="00B0F0"/>
                </a:solidFill>
              </a:rPr>
              <a:t>()</a:t>
            </a:r>
            <a:endParaRPr lang="en-US" sz="3200" dirty="0" smtClean="0">
              <a:solidFill>
                <a:srgbClr val="00B0F0"/>
              </a:solidFill>
            </a:endParaRP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>
                <a:solidFill>
                  <a:srgbClr val="C00000"/>
                </a:solidFill>
              </a:rPr>
              <a:t>connect</a:t>
            </a:r>
            <a:r>
              <a:rPr lang="en-US" sz="3200" dirty="0" smtClean="0"/>
              <a:t>(</a:t>
            </a:r>
            <a:r>
              <a:rPr lang="en-US" sz="3200" dirty="0" err="1" smtClean="0"/>
              <a:t>qApp</a:t>
            </a:r>
            <a:r>
              <a:rPr lang="en-US" sz="3200" dirty="0" smtClean="0"/>
              <a:t>-&gt;clipboard(), SIGNAL(</a:t>
            </a:r>
            <a:r>
              <a:rPr lang="en-US" sz="3200" dirty="0" err="1" smtClean="0">
                <a:solidFill>
                  <a:srgbClr val="00B0F0"/>
                </a:solidFill>
              </a:rPr>
              <a:t>dataChanged</a:t>
            </a:r>
            <a:r>
              <a:rPr lang="en-US" sz="3200" dirty="0" smtClean="0">
                <a:solidFill>
                  <a:srgbClr val="00B0F0"/>
                </a:solidFill>
              </a:rPr>
              <a:t>()</a:t>
            </a:r>
            <a:r>
              <a:rPr lang="en-US" sz="3200" dirty="0" smtClean="0"/>
              <a:t>),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err="1" smtClean="0"/>
              <a:t>pwgt</a:t>
            </a:r>
            <a:r>
              <a:rPr lang="en-US" sz="3200" dirty="0" smtClean="0"/>
              <a:t>, SLOT(</a:t>
            </a:r>
            <a:r>
              <a:rPr lang="en-US" sz="3200" dirty="0" err="1" smtClean="0">
                <a:solidFill>
                  <a:srgbClr val="00B050"/>
                </a:solidFill>
              </a:rPr>
              <a:t>slotDataControl</a:t>
            </a:r>
            <a:r>
              <a:rPr lang="en-US" sz="3200" dirty="0" smtClean="0">
                <a:solidFill>
                  <a:srgbClr val="00B050"/>
                </a:solidFill>
              </a:rPr>
              <a:t>()</a:t>
            </a:r>
            <a:r>
              <a:rPr lang="en-US" sz="3200" dirty="0" smtClean="0"/>
              <a:t>) );</a:t>
            </a:r>
            <a:r>
              <a:rPr lang="ru-RU" sz="3200" dirty="0" smtClean="0"/>
              <a:t> </a:t>
            </a:r>
            <a:endParaRPr lang="en-US" sz="3200" b="1" dirty="0" smtClean="0"/>
          </a:p>
        </p:txBody>
      </p:sp>
      <p:sp>
        <p:nvSpPr>
          <p:cNvPr id="4" name="Стрелка вправо 3"/>
          <p:cNvSpPr/>
          <p:nvPr/>
        </p:nvSpPr>
        <p:spPr>
          <a:xfrm>
            <a:off x="3200400" y="1828800"/>
            <a:ext cx="1295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Буфер обмена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2000" y="1676400"/>
            <a:ext cx="7620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0070C0"/>
                </a:solidFill>
              </a:rPr>
              <a:t>Помещение в буфер: </a:t>
            </a:r>
          </a:p>
          <a:p>
            <a:r>
              <a:rPr lang="en-US" sz="3200" dirty="0" err="1" smtClean="0"/>
              <a:t>setText</a:t>
            </a:r>
            <a:r>
              <a:rPr lang="ru-RU" sz="3200" dirty="0" smtClean="0"/>
              <a:t>(), </a:t>
            </a:r>
            <a:r>
              <a:rPr lang="en-US" sz="3200" dirty="0" err="1" smtClean="0"/>
              <a:t>setPixmap</a:t>
            </a:r>
            <a:r>
              <a:rPr lang="ru-RU" sz="3200" dirty="0" smtClean="0"/>
              <a:t>(), </a:t>
            </a:r>
            <a:r>
              <a:rPr lang="en-US" sz="3200" dirty="0" err="1" smtClean="0"/>
              <a:t>setImage</a:t>
            </a:r>
            <a:r>
              <a:rPr lang="ru-RU" sz="3200" dirty="0" smtClean="0"/>
              <a:t>(), </a:t>
            </a:r>
            <a:r>
              <a:rPr lang="en-US" sz="3200" dirty="0" err="1" smtClean="0"/>
              <a:t>setMimeData</a:t>
            </a:r>
            <a:r>
              <a:rPr lang="ru-RU" sz="3200" dirty="0" smtClean="0"/>
              <a:t>() </a:t>
            </a:r>
            <a:r>
              <a:rPr lang="ru-RU" sz="2800" i="1" dirty="0" smtClean="0"/>
              <a:t>(любой тип).</a:t>
            </a:r>
          </a:p>
          <a:p>
            <a:endParaRPr lang="ru-RU" sz="3200" dirty="0" smtClean="0"/>
          </a:p>
          <a:p>
            <a:r>
              <a:rPr lang="ru-RU" sz="3200" dirty="0" smtClean="0">
                <a:solidFill>
                  <a:srgbClr val="00B050"/>
                </a:solidFill>
              </a:rPr>
              <a:t>Например</a:t>
            </a:r>
            <a:r>
              <a:rPr lang="en-US" sz="3200" dirty="0" smtClean="0">
                <a:solidFill>
                  <a:srgbClr val="00B050"/>
                </a:solidFill>
              </a:rPr>
              <a:t>:</a:t>
            </a:r>
            <a:endParaRPr lang="ru-RU" sz="3200" dirty="0" smtClean="0">
              <a:solidFill>
                <a:srgbClr val="00B050"/>
              </a:solidFill>
            </a:endParaRPr>
          </a:p>
          <a:p>
            <a:r>
              <a:rPr lang="en-US" sz="3200" dirty="0" err="1" smtClean="0"/>
              <a:t>QClipboard</a:t>
            </a:r>
            <a:r>
              <a:rPr lang="en-US" sz="3200" dirty="0" smtClean="0"/>
              <a:t>* </a:t>
            </a:r>
            <a:r>
              <a:rPr lang="en-US" sz="3200" dirty="0" err="1" smtClean="0"/>
              <a:t>pcb</a:t>
            </a:r>
            <a:r>
              <a:rPr lang="en-US" sz="3200" dirty="0" smtClean="0"/>
              <a:t> = </a:t>
            </a:r>
            <a:r>
              <a:rPr lang="en-US" sz="3200" dirty="0" err="1" smtClean="0"/>
              <a:t>QApplication</a:t>
            </a:r>
            <a:r>
              <a:rPr lang="en-US" sz="3200" dirty="0" smtClean="0"/>
              <a:t>::clipboard();</a:t>
            </a:r>
            <a:endParaRPr lang="ru-RU" sz="3200" dirty="0" smtClean="0"/>
          </a:p>
          <a:p>
            <a:r>
              <a:rPr lang="en-US" sz="3200" dirty="0" err="1" smtClean="0"/>
              <a:t>pcb</a:t>
            </a:r>
            <a:r>
              <a:rPr lang="en-US" sz="3200" dirty="0" smtClean="0"/>
              <a:t>-&gt;</a:t>
            </a:r>
            <a:r>
              <a:rPr lang="en-US" sz="3200" dirty="0" err="1" smtClean="0"/>
              <a:t>setText</a:t>
            </a:r>
            <a:r>
              <a:rPr lang="en-US" sz="3200" dirty="0" smtClean="0"/>
              <a:t>(“My Text”);</a:t>
            </a:r>
            <a:endParaRPr lang="ru-RU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Буфер обмена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2000" y="1676400"/>
            <a:ext cx="7086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0070C0"/>
                </a:solidFill>
              </a:rPr>
              <a:t>Получение данных из буфера</a:t>
            </a:r>
            <a:r>
              <a:rPr lang="ru-RU" sz="3200" dirty="0" smtClean="0">
                <a:solidFill>
                  <a:srgbClr val="00B0F0"/>
                </a:solidFill>
              </a:rPr>
              <a:t>:</a:t>
            </a:r>
          </a:p>
          <a:p>
            <a:r>
              <a:rPr lang="en-US" sz="3200" dirty="0" smtClean="0"/>
              <a:t>text</a:t>
            </a:r>
            <a:r>
              <a:rPr lang="ru-RU" sz="3200" dirty="0" smtClean="0"/>
              <a:t>(), </a:t>
            </a:r>
            <a:r>
              <a:rPr lang="en-US" sz="3200" dirty="0" smtClean="0"/>
              <a:t>image</a:t>
            </a:r>
            <a:r>
              <a:rPr lang="ru-RU" sz="3200" dirty="0" smtClean="0"/>
              <a:t>(), </a:t>
            </a:r>
            <a:r>
              <a:rPr lang="en-US" sz="3200" dirty="0" err="1" smtClean="0"/>
              <a:t>pixmap</a:t>
            </a:r>
            <a:r>
              <a:rPr lang="ru-RU" sz="3200" dirty="0" smtClean="0"/>
              <a:t>(), </a:t>
            </a:r>
            <a:r>
              <a:rPr lang="en-US" sz="3200" dirty="0" err="1" smtClean="0"/>
              <a:t>mimeData</a:t>
            </a:r>
            <a:r>
              <a:rPr lang="ru-RU" sz="3200" dirty="0" smtClean="0"/>
              <a:t>()</a:t>
            </a:r>
            <a:endParaRPr lang="en-US" sz="3200" dirty="0" smtClean="0"/>
          </a:p>
          <a:p>
            <a:endParaRPr lang="ru-RU" sz="3200" dirty="0" smtClean="0"/>
          </a:p>
          <a:p>
            <a:r>
              <a:rPr lang="ru-RU" sz="3200" dirty="0" smtClean="0">
                <a:solidFill>
                  <a:srgbClr val="00B050"/>
                </a:solidFill>
              </a:rPr>
              <a:t>Например: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 l="25952" t="60194" r="48816" b="28336"/>
          <a:stretch>
            <a:fillRect/>
          </a:stretch>
        </p:blipFill>
        <p:spPr bwMode="auto">
          <a:xfrm>
            <a:off x="762000" y="3581400"/>
            <a:ext cx="7239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Перетаскивание</a:t>
            </a:r>
            <a:b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drag &amp; drop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Picture 4" descr="https://nsoft-s.com/imgfornews/kopirovanie-failov/image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286000"/>
            <a:ext cx="4453666" cy="274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99059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Перетаскивание</a:t>
            </a:r>
            <a:b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drag &amp; drop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1000" y="13716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Перетаскивание  </a:t>
            </a:r>
            <a:r>
              <a:rPr lang="ru-RU" sz="2400" dirty="0" smtClean="0">
                <a:solidFill>
                  <a:srgbClr val="00B050"/>
                </a:solidFill>
              </a:rPr>
              <a:t>-</a:t>
            </a:r>
            <a:r>
              <a:rPr lang="ru-RU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</a:rPr>
              <a:t>QDrag</a:t>
            </a:r>
            <a:endParaRPr lang="ru-RU" sz="2400" b="1" dirty="0" smtClean="0">
              <a:solidFill>
                <a:srgbClr val="00B050"/>
              </a:solidFill>
            </a:endParaRPr>
          </a:p>
          <a:p>
            <a:r>
              <a:rPr lang="ru-RU" sz="2400" dirty="0" smtClean="0"/>
              <a:t>Размещение данных различных типов при перетаскивании –  </a:t>
            </a:r>
            <a:r>
              <a:rPr lang="en-US" sz="2400" b="1" dirty="0" err="1" smtClean="0">
                <a:solidFill>
                  <a:srgbClr val="7030A0"/>
                </a:solidFill>
              </a:rPr>
              <a:t>QMimeData</a:t>
            </a:r>
            <a:endParaRPr lang="ru-RU" sz="2400" b="1" dirty="0">
              <a:solidFill>
                <a:srgbClr val="7030A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04800" y="26670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MIME</a:t>
            </a:r>
            <a:r>
              <a:rPr lang="ru-RU" sz="2400" dirty="0" smtClean="0">
                <a:solidFill>
                  <a:srgbClr val="C00000"/>
                </a:solidFill>
              </a:rPr>
              <a:t> </a:t>
            </a:r>
            <a:r>
              <a:rPr lang="ru-RU" sz="2400" dirty="0" smtClean="0"/>
              <a:t>- </a:t>
            </a:r>
            <a:r>
              <a:rPr lang="en-US" sz="2400" b="1" i="1" dirty="0" smtClean="0"/>
              <a:t>Multipurpose Internet Mail Extension</a:t>
            </a:r>
            <a:r>
              <a:rPr lang="ru-RU" sz="2400" b="1" i="1" dirty="0" smtClean="0"/>
              <a:t> </a:t>
            </a:r>
            <a:r>
              <a:rPr lang="ru-RU" sz="2400" dirty="0" smtClean="0"/>
              <a:t>(многоцелевые расширения почты Интернета)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228600" y="3581400"/>
          <a:ext cx="8763000" cy="3023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0286"/>
                <a:gridCol w="6462714"/>
              </a:tblGrid>
              <a:tr h="331694">
                <a:tc>
                  <a:txBody>
                    <a:bodyPr/>
                    <a:lstStyle/>
                    <a:p>
                      <a:r>
                        <a:rPr lang="en-US" dirty="0" smtClean="0"/>
                        <a:t>MIME-</a:t>
                      </a:r>
                      <a:r>
                        <a:rPr lang="ru-RU" dirty="0" smtClean="0"/>
                        <a:t>тип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</a:tr>
              <a:tr h="82923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/*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данные собственного типа, которые могут интерпретироваться только лишь вашим приложением</a:t>
                      </a:r>
                      <a:endParaRPr lang="ru-RU" dirty="0"/>
                    </a:p>
                  </a:txBody>
                  <a:tcPr/>
                </a:tc>
              </a:tr>
              <a:tr h="331694">
                <a:tc>
                  <a:txBody>
                    <a:bodyPr/>
                    <a:lstStyle/>
                    <a:p>
                      <a:r>
                        <a:rPr lang="en-US" dirty="0" smtClean="0"/>
                        <a:t>audio/*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Звуковые</a:t>
                      </a:r>
                      <a:r>
                        <a:rPr lang="ru-RU" baseline="0" dirty="0" smtClean="0"/>
                        <a:t> данные, например</a:t>
                      </a:r>
                      <a:r>
                        <a:rPr lang="en-US" baseline="0" dirty="0" smtClean="0"/>
                        <a:t>: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audio/wav</a:t>
                      </a:r>
                      <a:endParaRPr lang="ru-RU" dirty="0"/>
                    </a:p>
                  </a:txBody>
                  <a:tcPr/>
                </a:tc>
              </a:tr>
              <a:tr h="33169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/*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Растровое изображение, например</a:t>
                      </a:r>
                      <a:r>
                        <a:rPr lang="en-US" dirty="0" smtClean="0"/>
                        <a:t>:</a:t>
                      </a:r>
                      <a:r>
                        <a:rPr lang="en-US" baseline="0" dirty="0" smtClean="0"/>
                        <a:t> image/</a:t>
                      </a:r>
                      <a:r>
                        <a:rPr lang="en-US" baseline="0" dirty="0" err="1" smtClean="0"/>
                        <a:t>png</a:t>
                      </a:r>
                      <a:endParaRPr lang="ru-RU" dirty="0"/>
                    </a:p>
                  </a:txBody>
                  <a:tcPr/>
                </a:tc>
              </a:tr>
              <a:tr h="331694">
                <a:tc>
                  <a:txBody>
                    <a:bodyPr/>
                    <a:lstStyle/>
                    <a:p>
                      <a:r>
                        <a:rPr lang="en-US" dirty="0" smtClean="0"/>
                        <a:t>model/*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Данные моделей, зачастую трехмерные, например </a:t>
                      </a:r>
                      <a:r>
                        <a:rPr lang="en-US" dirty="0" smtClean="0"/>
                        <a:t>model/</a:t>
                      </a:r>
                      <a:r>
                        <a:rPr lang="en-US" dirty="0" err="1" smtClean="0"/>
                        <a:t>vrml</a:t>
                      </a:r>
                      <a:endParaRPr lang="ru-RU" dirty="0"/>
                    </a:p>
                  </a:txBody>
                  <a:tcPr/>
                </a:tc>
              </a:tr>
              <a:tr h="331694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Текст,</a:t>
                      </a:r>
                      <a:r>
                        <a:rPr lang="ru-RU" baseline="0" dirty="0" smtClean="0"/>
                        <a:t> например: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plain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 </a:t>
                      </a:r>
                      <a:endParaRPr lang="ru-RU" dirty="0"/>
                    </a:p>
                  </a:txBody>
                  <a:tcPr/>
                </a:tc>
              </a:tr>
              <a:tr h="331694">
                <a:tc>
                  <a:txBody>
                    <a:bodyPr/>
                    <a:lstStyle/>
                    <a:p>
                      <a:r>
                        <a:rPr lang="en-US" dirty="0" smtClean="0"/>
                        <a:t>video/*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Видеоданные, например, </a:t>
                      </a:r>
                      <a:r>
                        <a:rPr lang="en-US" dirty="0" smtClean="0"/>
                        <a:t>video/mpeg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99059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Перетаскивание</a:t>
            </a:r>
            <a:b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drag &amp; drop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429000" y="1828800"/>
            <a:ext cx="236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</a:rPr>
              <a:t>QMimeData</a:t>
            </a:r>
            <a:endParaRPr lang="ru-RU" sz="2400" b="1" dirty="0">
              <a:solidFill>
                <a:srgbClr val="7030A0"/>
              </a:solidFill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457200" y="2286000"/>
          <a:ext cx="7848600" cy="4038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/>
                <a:gridCol w="2590800"/>
              </a:tblGrid>
              <a:tr h="609601">
                <a:tc>
                  <a:txBody>
                    <a:bodyPr/>
                    <a:lstStyle/>
                    <a:p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Цветовых значений 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setColorData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Растровых изображений 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setImageData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Текстовой информации 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setText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ru-RU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Гипертекстовой информации в формате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HTML </a:t>
                      </a:r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setHtml</a:t>
                      </a:r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endParaRPr lang="ru-RU" sz="2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295400">
                <a:tc>
                  <a:txBody>
                    <a:bodyPr/>
                    <a:lstStyle/>
                    <a:p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Списков (ссылок) 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endParaRPr lang="ru-RU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Этот метод часто применяется для перетаскивания файлов.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setUrls</a:t>
                      </a:r>
                      <a:r>
                        <a:rPr lang="ru-RU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().</a:t>
                      </a:r>
                      <a:endParaRPr lang="ru-RU" sz="2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99059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Перетаскивание</a:t>
            </a:r>
            <a:b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drag &amp; drop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57200" y="1828800"/>
            <a:ext cx="8458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</a:rPr>
              <a:t>QMimeData</a:t>
            </a:r>
            <a:endParaRPr lang="ru-RU" sz="2400" b="1" dirty="0" smtClean="0">
              <a:solidFill>
                <a:srgbClr val="7030A0"/>
              </a:solidFill>
            </a:endParaRPr>
          </a:p>
          <a:p>
            <a:endParaRPr lang="ru-RU" sz="2400" b="1" dirty="0" smtClean="0">
              <a:solidFill>
                <a:srgbClr val="7030A0"/>
              </a:solidFill>
            </a:endParaRPr>
          </a:p>
          <a:p>
            <a:r>
              <a:rPr lang="ru-RU" sz="2400" b="1" dirty="0" smtClean="0">
                <a:solidFill>
                  <a:srgbClr val="7030A0"/>
                </a:solidFill>
              </a:rPr>
              <a:t>                                   </a:t>
            </a:r>
            <a:r>
              <a:rPr lang="ru-RU" sz="2400" dirty="0" smtClean="0"/>
              <a:t>строка, характеризующая тип данных</a:t>
            </a:r>
            <a:endParaRPr lang="ru-RU" sz="2400" b="1" dirty="0" smtClean="0">
              <a:solidFill>
                <a:srgbClr val="7030A0"/>
              </a:solidFill>
            </a:endParaRPr>
          </a:p>
          <a:p>
            <a:r>
              <a:rPr lang="en-US" sz="2400" dirty="0" err="1" smtClean="0"/>
              <a:t>setData</a:t>
            </a:r>
            <a:r>
              <a:rPr lang="ru-RU" sz="2400" dirty="0" smtClean="0"/>
              <a:t>(    ,     )</a:t>
            </a:r>
          </a:p>
          <a:p>
            <a:r>
              <a:rPr lang="ru-RU" sz="2400" dirty="0" smtClean="0"/>
              <a:t>                                   сами данные в объекте класса </a:t>
            </a:r>
            <a:r>
              <a:rPr lang="en-US" sz="2400" dirty="0" err="1" smtClean="0"/>
              <a:t>QByteArray</a:t>
            </a:r>
            <a:endParaRPr lang="ru-RU" sz="2400" dirty="0" smtClean="0"/>
          </a:p>
          <a:p>
            <a:endParaRPr lang="ru-RU" sz="2400" b="1" dirty="0" smtClean="0">
              <a:solidFill>
                <a:srgbClr val="7030A0"/>
              </a:solidFill>
            </a:endParaRPr>
          </a:p>
          <a:p>
            <a:r>
              <a:rPr lang="ru-RU" sz="2400" dirty="0" smtClean="0"/>
              <a:t>перезаписать методы </a:t>
            </a:r>
          </a:p>
          <a:p>
            <a:r>
              <a:rPr lang="en-US" sz="2400" dirty="0" smtClean="0"/>
              <a:t>formats</a:t>
            </a:r>
            <a:r>
              <a:rPr lang="ru-RU" sz="2400" dirty="0" smtClean="0"/>
              <a:t>() и </a:t>
            </a:r>
            <a:r>
              <a:rPr lang="en-US" sz="2400" dirty="0" err="1" smtClean="0"/>
              <a:t>retrieveData</a:t>
            </a:r>
            <a:r>
              <a:rPr lang="ru-RU" sz="2400" dirty="0" smtClean="0"/>
              <a:t>()</a:t>
            </a:r>
            <a:endParaRPr lang="ru-RU" sz="2400" b="1" dirty="0" smtClean="0">
              <a:solidFill>
                <a:srgbClr val="7030A0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rot="10800000" flipV="1">
            <a:off x="1676400" y="2743200"/>
            <a:ext cx="1219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rot="10800000">
            <a:off x="2133600" y="32766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12192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Сохранение настроек 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приложения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8130" name="Picture 2" descr="https://cdn1.vectorstock.com/i/1000x1000/02/55/computer-user-vector-7600255.jpg"/>
          <p:cNvPicPr>
            <a:picLocks noChangeAspect="1" noChangeArrowheads="1"/>
          </p:cNvPicPr>
          <p:nvPr/>
        </p:nvPicPr>
        <p:blipFill>
          <a:blip r:embed="rId2" cstate="print"/>
          <a:srcRect r="1367" b="10112"/>
          <a:stretch>
            <a:fillRect/>
          </a:stretch>
        </p:blipFill>
        <p:spPr bwMode="auto">
          <a:xfrm>
            <a:off x="5105400" y="1828800"/>
            <a:ext cx="2817495" cy="259080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1981200" y="2209800"/>
            <a:ext cx="2087033" cy="59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КЛЮЧ</a:t>
            </a:r>
            <a:endParaRPr lang="ru-RU" dirty="0"/>
          </a:p>
        </p:txBody>
      </p:sp>
      <p:sp>
        <p:nvSpPr>
          <p:cNvPr id="7" name="Стрелка вниз 6"/>
          <p:cNvSpPr/>
          <p:nvPr/>
        </p:nvSpPr>
        <p:spPr>
          <a:xfrm>
            <a:off x="2819400" y="2819400"/>
            <a:ext cx="245533" cy="7704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905000" y="3581400"/>
            <a:ext cx="2209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ЗНАЧЕНИЕ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676400" y="4876800"/>
            <a:ext cx="46690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 Windows: HKEY_LOCAL_MACHINE\Software</a:t>
            </a:r>
          </a:p>
          <a:p>
            <a:r>
              <a:rPr lang="en-US" dirty="0" smtClean="0"/>
              <a:t>                         HKEY_CURRENT_USER\Software</a:t>
            </a:r>
          </a:p>
          <a:p>
            <a:endParaRPr lang="en-US" dirty="0" smtClean="0"/>
          </a:p>
          <a:p>
            <a:r>
              <a:rPr lang="en-US" dirty="0" smtClean="0"/>
              <a:t>Linux: $HOME/.qt </a:t>
            </a:r>
          </a:p>
          <a:p>
            <a:r>
              <a:rPr lang="en-US" dirty="0" smtClean="0"/>
              <a:t>            $QTDIR/etc.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99059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Перетаскивание</a:t>
            </a:r>
            <a:b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drag &amp; drop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1026" name="Picture 2" descr="C:\Users\user\Desktop\Новая папка\лекции2019\Без имен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213203" cy="3533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99059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Реализация </a:t>
            </a:r>
            <a:b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drag 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905000"/>
            <a:ext cx="4149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i="1" dirty="0" err="1" smtClean="0">
                <a:solidFill>
                  <a:schemeClr val="tx2">
                    <a:lumMod val="75000"/>
                  </a:schemeClr>
                </a:solidFill>
              </a:rPr>
              <a:t>mousePressEvent</a:t>
            </a:r>
            <a:r>
              <a:rPr lang="ru-RU" sz="3600" i="1" dirty="0" smtClean="0">
                <a:solidFill>
                  <a:schemeClr val="tx2">
                    <a:lumMod val="75000"/>
                  </a:schemeClr>
                </a:solidFill>
              </a:rPr>
              <a:t> ()</a:t>
            </a:r>
          </a:p>
          <a:p>
            <a:endParaRPr lang="ru-RU" sz="3600" i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3600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3600" i="1" dirty="0" err="1" smtClean="0">
                <a:solidFill>
                  <a:schemeClr val="tx2">
                    <a:lumMod val="75000"/>
                  </a:schemeClr>
                </a:solidFill>
              </a:rPr>
              <a:t>mouseMoveEvent</a:t>
            </a:r>
            <a:r>
              <a:rPr lang="ru-RU" sz="3600" i="1" dirty="0" smtClean="0">
                <a:solidFill>
                  <a:schemeClr val="tx2">
                    <a:lumMod val="75000"/>
                  </a:schemeClr>
                </a:solidFill>
              </a:rPr>
              <a:t> () </a:t>
            </a:r>
            <a:endParaRPr lang="ru-RU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572000" y="2057400"/>
            <a:ext cx="4043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позиция указателя мыши</a:t>
            </a:r>
            <a:endParaRPr lang="ru-RU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Выгнутая вправо стрелка 4"/>
          <p:cNvSpPr/>
          <p:nvPr/>
        </p:nvSpPr>
        <p:spPr>
          <a:xfrm>
            <a:off x="4267200" y="2286000"/>
            <a:ext cx="533400" cy="1143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050" name="Picture 2" descr="C:\Users\user\Desktop\Новая папка\лекции2019\Без имен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429000"/>
            <a:ext cx="3338419" cy="2771775"/>
          </a:xfrm>
          <a:prstGeom prst="rect">
            <a:avLst/>
          </a:prstGeom>
          <a:noFill/>
        </p:spPr>
      </p:pic>
      <p:sp>
        <p:nvSpPr>
          <p:cNvPr id="7" name="Стрелка вправо с вырезом 6"/>
          <p:cNvSpPr/>
          <p:nvPr/>
        </p:nvSpPr>
        <p:spPr>
          <a:xfrm>
            <a:off x="2743200" y="4343400"/>
            <a:ext cx="2743200" cy="7620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1" name="Picture 3" descr="C:\Users\user\Desktop\Новая папка\лекции2019\Без имени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724400"/>
            <a:ext cx="990600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990599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Реализация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drag 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3074" name="Picture 2" descr="C:\Users\user\Desktop\Новая папка\лекции2019\Без имен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14400"/>
            <a:ext cx="7239000" cy="5693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990599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Реализация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drag 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 l="23524" t="42524" r="44444" b="40758"/>
          <a:stretch>
            <a:fillRect/>
          </a:stretch>
        </p:blipFill>
        <p:spPr bwMode="auto">
          <a:xfrm>
            <a:off x="381000" y="1295400"/>
            <a:ext cx="7543800" cy="327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3581400" y="4724400"/>
            <a:ext cx="5029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для копирования </a:t>
            </a:r>
            <a:r>
              <a:rPr kumimoji="0" lang="ru-RU" sz="2400" b="0" i="1" u="none" strike="noStrike" cap="none" normalizeH="0" baseline="0" dirty="0" err="1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Qt::CopyAction</a:t>
            </a:r>
            <a:endParaRPr kumimoji="0" lang="ru-RU" sz="2400" b="0" i="1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для перемещения </a:t>
            </a:r>
            <a:r>
              <a:rPr kumimoji="0" lang="ru-RU" sz="2400" b="0" i="1" u="none" strike="noStrike" cap="none" normalizeH="0" baseline="0" dirty="0" err="1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Qt::MoveAction</a:t>
            </a:r>
            <a:endParaRPr kumimoji="0" lang="ru-RU" sz="2400" b="0" i="1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для создания ссылки </a:t>
            </a:r>
            <a:r>
              <a:rPr kumimoji="0" lang="ru-RU" sz="2400" b="0" i="1" u="none" strike="noStrike" cap="none" normalizeH="0" baseline="0" dirty="0" err="1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Qt::LinkAction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endParaRPr kumimoji="0" lang="ru-RU" sz="2400" b="0" i="1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400" i="1" dirty="0" smtClean="0">
                <a:solidFill>
                  <a:srgbClr val="00B0F0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п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о умолчанию </a:t>
            </a:r>
            <a:r>
              <a:rPr kumimoji="0" lang="ru-RU" sz="2400" b="0" i="1" u="none" strike="noStrike" cap="none" normalizeH="0" baseline="0" dirty="0" err="1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Qt::MoveAction</a:t>
            </a:r>
            <a:endParaRPr kumimoji="0" lang="ru-RU" sz="2400" b="0" i="1" u="none" strike="noStrike" cap="none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rot="10800000">
            <a:off x="3352800" y="4114800"/>
            <a:ext cx="1600200" cy="6858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990599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Реализация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drag 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rcRect l="22043" t="18641" r="45172" b="55896"/>
          <a:stretch>
            <a:fillRect/>
          </a:stretch>
        </p:blipFill>
        <p:spPr bwMode="auto">
          <a:xfrm>
            <a:off x="228600" y="838200"/>
            <a:ext cx="6172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 l="5714" t="18286" r="32857" b="34476"/>
          <a:stretch>
            <a:fillRect/>
          </a:stretch>
        </p:blipFill>
        <p:spPr bwMode="auto">
          <a:xfrm>
            <a:off x="5029200" y="3200400"/>
            <a:ext cx="3817374" cy="183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Рисунок 4"/>
          <p:cNvPicPr/>
          <p:nvPr/>
        </p:nvPicPr>
        <p:blipFill>
          <a:blip r:embed="rId4"/>
          <a:srcRect l="21946" t="44078" r="31815" b="42312"/>
          <a:stretch>
            <a:fillRect/>
          </a:stretch>
        </p:blipFill>
        <p:spPr bwMode="auto">
          <a:xfrm>
            <a:off x="0" y="5029200"/>
            <a:ext cx="8305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990599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Реализация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op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rcRect l="24860" t="30874" r="30479" b="41142"/>
          <a:stretch>
            <a:fillRect/>
          </a:stretch>
        </p:blipFill>
        <p:spPr bwMode="auto">
          <a:xfrm>
            <a:off x="0" y="838200"/>
            <a:ext cx="8686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/>
          <p:cNvPicPr/>
          <p:nvPr/>
        </p:nvPicPr>
        <p:blipFill>
          <a:blip r:embed="rId3"/>
          <a:srcRect l="21946" t="44078" r="31815" b="42312"/>
          <a:stretch>
            <a:fillRect/>
          </a:stretch>
        </p:blipFill>
        <p:spPr bwMode="auto">
          <a:xfrm>
            <a:off x="0" y="4724400"/>
            <a:ext cx="8763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724400" y="2743200"/>
            <a:ext cx="2209800" cy="76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990599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Реализация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drop 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3" name="Рисунок 2" descr="C:\Users\user\Desktop\Новая папка\лекции2019\Без имени.png"/>
          <p:cNvPicPr/>
          <p:nvPr/>
        </p:nvPicPr>
        <p:blipFill>
          <a:blip r:embed="rId2"/>
          <a:srcRect l="33092" t="22672" r="32392" b="22759"/>
          <a:stretch>
            <a:fillRect/>
          </a:stretch>
        </p:blipFill>
        <p:spPr bwMode="auto">
          <a:xfrm>
            <a:off x="1219200" y="914400"/>
            <a:ext cx="6629400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990599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Реализация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drop 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rcRect l="22489" t="32181" r="41212" b="47340"/>
          <a:stretch>
            <a:fillRect/>
          </a:stretch>
        </p:blipFill>
        <p:spPr bwMode="auto">
          <a:xfrm>
            <a:off x="76200" y="1676400"/>
            <a:ext cx="8686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990599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Реализация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drop 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rcRect l="23088" t="32181" r="35855" b="23936"/>
          <a:stretch>
            <a:fillRect/>
          </a:stretch>
        </p:blipFill>
        <p:spPr bwMode="auto">
          <a:xfrm>
            <a:off x="228600" y="838200"/>
            <a:ext cx="8534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990599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Реализация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drop 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 l="31415" t="43413" r="44657" b="36717"/>
          <a:stretch>
            <a:fillRect/>
          </a:stretch>
        </p:blipFill>
        <p:spPr bwMode="auto">
          <a:xfrm>
            <a:off x="0" y="1143000"/>
            <a:ext cx="8686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/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Сохранение настроек 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приложения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381000" y="2286000"/>
            <a:ext cx="8458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QSettings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settings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(“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PMK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”,”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Lab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”);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2800" b="1" dirty="0" smtClean="0">
              <a:latin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/>
              <a:t>QCoreApplication</a:t>
            </a:r>
            <a:r>
              <a:rPr lang="ru-RU" sz="2800" dirty="0" smtClean="0"/>
              <a:t>::</a:t>
            </a:r>
            <a:r>
              <a:rPr lang="en-US" sz="2800" b="1" dirty="0" err="1" smtClean="0"/>
              <a:t>setOrganisationName</a:t>
            </a:r>
            <a:r>
              <a:rPr lang="ru-RU" sz="2800" dirty="0" smtClean="0"/>
              <a:t>(</a:t>
            </a:r>
            <a:r>
              <a:rPr lang="en-US" sz="2800" dirty="0" smtClean="0"/>
              <a:t>“BHV”</a:t>
            </a:r>
            <a:r>
              <a:rPr lang="ru-RU" sz="2800" dirty="0" smtClean="0"/>
              <a:t>) </a:t>
            </a:r>
            <a:r>
              <a:rPr lang="en-US" sz="2800" dirty="0" smtClean="0"/>
              <a:t>;</a:t>
            </a:r>
            <a:endParaRPr lang="ru-RU" sz="28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/>
              <a:t>QCoreApplication</a:t>
            </a:r>
            <a:r>
              <a:rPr lang="ru-RU" sz="2800" dirty="0" smtClean="0"/>
              <a:t>::</a:t>
            </a:r>
            <a:r>
              <a:rPr lang="en-US" sz="2800" dirty="0" smtClean="0"/>
              <a:t> </a:t>
            </a:r>
            <a:r>
              <a:rPr lang="en-US" sz="2800" b="1" dirty="0" err="1" smtClean="0"/>
              <a:t>setApplicationName</a:t>
            </a:r>
            <a:r>
              <a:rPr lang="ru-RU" sz="2800" dirty="0" smtClean="0"/>
              <a:t>(</a:t>
            </a:r>
            <a:r>
              <a:rPr lang="en-US" sz="2800" dirty="0" smtClean="0"/>
              <a:t>“</a:t>
            </a:r>
            <a:r>
              <a:rPr lang="en-US" sz="2800" dirty="0" err="1" smtClean="0"/>
              <a:t>MyProgram</a:t>
            </a:r>
            <a:r>
              <a:rPr lang="en-US" sz="2800" dirty="0" smtClean="0"/>
              <a:t>”</a:t>
            </a:r>
            <a:r>
              <a:rPr lang="ru-RU" sz="2800" dirty="0" smtClean="0"/>
              <a:t>)</a:t>
            </a:r>
            <a:r>
              <a:rPr lang="en-US" sz="2800" dirty="0" smtClean="0"/>
              <a:t>;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setValue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()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bool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double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QString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QRect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Qimage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…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62000" y="1676400"/>
            <a:ext cx="7086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System Tray</a:t>
            </a:r>
          </a:p>
          <a:p>
            <a:endParaRPr lang="ru-RU" sz="3200" dirty="0" smtClean="0"/>
          </a:p>
          <a:p>
            <a:r>
              <a:rPr lang="en-US" sz="3200" b="1" dirty="0" err="1" smtClean="0"/>
              <a:t>QSystemTrayIcon</a:t>
            </a:r>
            <a:endParaRPr lang="en-US" sz="3200" b="1" dirty="0" smtClean="0"/>
          </a:p>
          <a:p>
            <a:endParaRPr lang="ru-RU" sz="3200" dirty="0" smtClean="0"/>
          </a:p>
          <a:p>
            <a:r>
              <a:rPr lang="en-US" sz="3200" i="1" dirty="0" err="1" smtClean="0">
                <a:latin typeface="Consolas" pitchFamily="49" charset="0"/>
                <a:cs typeface="Consolas" pitchFamily="49" charset="0"/>
              </a:rPr>
              <a:t>setIcon</a:t>
            </a:r>
            <a:r>
              <a:rPr lang="ru-RU" sz="3200" i="1" dirty="0" smtClean="0">
                <a:latin typeface="Consolas" pitchFamily="49" charset="0"/>
                <a:cs typeface="Consolas" pitchFamily="49" charset="0"/>
              </a:rPr>
              <a:t>() </a:t>
            </a:r>
          </a:p>
          <a:p>
            <a:r>
              <a:rPr lang="en-US" sz="3200" i="1" dirty="0" smtClean="0">
                <a:latin typeface="Consolas" pitchFamily="49" charset="0"/>
                <a:cs typeface="Consolas" pitchFamily="49" charset="0"/>
              </a:rPr>
              <a:t>show</a:t>
            </a:r>
            <a:r>
              <a:rPr lang="ru-RU" sz="3200" i="1" dirty="0" smtClean="0">
                <a:latin typeface="Consolas" pitchFamily="49" charset="0"/>
                <a:cs typeface="Consolas" pitchFamily="49" charset="0"/>
              </a:rPr>
              <a:t>() </a:t>
            </a:r>
          </a:p>
          <a:p>
            <a:r>
              <a:rPr lang="en-US" sz="3200" i="1" dirty="0" err="1" smtClean="0">
                <a:latin typeface="Consolas" pitchFamily="49" charset="0"/>
                <a:cs typeface="Consolas" pitchFamily="49" charset="0"/>
              </a:rPr>
              <a:t>showMessage</a:t>
            </a:r>
            <a:r>
              <a:rPr lang="ru-RU" sz="3200" i="1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sz="3200" i="1" dirty="0" err="1" smtClean="0">
                <a:latin typeface="Consolas" pitchFamily="49" charset="0"/>
                <a:cs typeface="Consolas" pitchFamily="49" charset="0"/>
              </a:rPr>
              <a:t>setToolTip</a:t>
            </a:r>
            <a:r>
              <a:rPr lang="ru-RU" sz="3200" i="1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sz="3200" i="1" dirty="0" err="1" smtClean="0">
                <a:latin typeface="Consolas" pitchFamily="49" charset="0"/>
                <a:cs typeface="Consolas" pitchFamily="49" charset="0"/>
              </a:rPr>
              <a:t>setContextMenu</a:t>
            </a:r>
            <a:r>
              <a:rPr lang="en-US" sz="3200" i="1" dirty="0" smtClean="0">
                <a:latin typeface="Consolas" pitchFamily="49" charset="0"/>
                <a:cs typeface="Consolas" pitchFamily="49" charset="0"/>
              </a:rPr>
              <a:t>()</a:t>
            </a:r>
            <a:endParaRPr lang="ru-RU" sz="3200" i="1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457200" y="2667000"/>
            <a:ext cx="8077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QSystemTrayIcon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QIcon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icon(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"C:/Qt/MyProgects/2/s.png"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st.setIcon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(icon);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C0C0C0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st.show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4" name="Рисунок 3" descr="C:\Qt\MyProgects\3\Untitled-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3962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Qt\MyProgects\3\Untitled-4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057400"/>
            <a:ext cx="4191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6" name="Рисунок 5" descr="C:\Qt\MyProgects\3\Untitled-3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28801"/>
            <a:ext cx="7391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4" name="Рисунок 3" descr="C:\Qt\MyProgects\3\Untitled-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0"/>
            <a:ext cx="8305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5" name="Рисунок 4" descr="C:\Qt\MyProgects\3\Untitled-6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752600"/>
            <a:ext cx="7543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4" name="Рисунок 3" descr="C:\Qt\MyProgects\3\Untitled-7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28800"/>
            <a:ext cx="7239000" cy="449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5" name="Рисунок 4" descr="C:\Qt\MyProgects\3\Untitled-8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8153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4" name="Рисунок 3" descr="C:\Qt\MyProgects\3\Untitled-9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050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5" name="Рисунок 4" descr="C:\Qt\MyProgects\3\Untitled-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85801"/>
            <a:ext cx="8686800" cy="22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12192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Сохранение настроек 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приложения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381000" y="1676400"/>
            <a:ext cx="85344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 err="1" smtClean="0"/>
              <a:t>settings.setValue</a:t>
            </a:r>
            <a:r>
              <a:rPr lang="en-US" sz="2800" b="1" dirty="0" smtClean="0"/>
              <a:t>(“key1”,”val1”); //</a:t>
            </a:r>
            <a:r>
              <a:rPr lang="ru-RU" sz="2800" b="1" dirty="0" smtClean="0"/>
              <a:t>строка</a:t>
            </a:r>
            <a:endParaRPr lang="ru-RU" sz="2800" dirty="0" smtClean="0"/>
          </a:p>
          <a:p>
            <a:r>
              <a:rPr lang="en-US" sz="2800" b="1" dirty="0" err="1" smtClean="0"/>
              <a:t>settings.setValue</a:t>
            </a:r>
            <a:r>
              <a:rPr lang="en-US" sz="2800" b="1" dirty="0" smtClean="0"/>
              <a:t>(“key2”,3543); //</a:t>
            </a:r>
            <a:r>
              <a:rPr lang="ru-RU" sz="2800" b="1" dirty="0" smtClean="0"/>
              <a:t>число</a:t>
            </a:r>
          </a:p>
          <a:p>
            <a:r>
              <a:rPr lang="en-US" sz="2800" b="1" dirty="0" err="1" smtClean="0"/>
              <a:t>settings.setValue</a:t>
            </a:r>
            <a:r>
              <a:rPr lang="en-US" sz="2800" b="1" dirty="0" smtClean="0"/>
              <a:t>(“/Settings/key3”,true);</a:t>
            </a:r>
            <a:endParaRPr lang="ru-RU" sz="2800" dirty="0" smtClean="0"/>
          </a:p>
          <a:p>
            <a:endParaRPr lang="ru-RU" sz="2800" dirty="0" smtClean="0"/>
          </a:p>
          <a:p>
            <a:r>
              <a:rPr lang="en-US" sz="2800" b="1" dirty="0" smtClean="0">
                <a:solidFill>
                  <a:srgbClr val="00B0F0"/>
                </a:solidFill>
              </a:rPr>
              <a:t>value</a:t>
            </a:r>
            <a:r>
              <a:rPr lang="ru-RU" sz="2800" b="1" dirty="0" smtClean="0">
                <a:solidFill>
                  <a:srgbClr val="00B0F0"/>
                </a:solidFill>
              </a:rPr>
              <a:t>()  </a:t>
            </a:r>
            <a:r>
              <a:rPr lang="en-US" sz="2800" b="1" dirty="0" smtClean="0">
                <a:solidFill>
                  <a:srgbClr val="00B0F0"/>
                </a:solidFill>
              </a:rPr>
              <a:t>               </a:t>
            </a:r>
            <a:r>
              <a:rPr lang="en-US" sz="2800" b="1" dirty="0" err="1" smtClean="0">
                <a:solidFill>
                  <a:srgbClr val="00B0F0"/>
                </a:solidFill>
              </a:rPr>
              <a:t>QVariant</a:t>
            </a:r>
            <a:endParaRPr lang="en-US" sz="2800" b="1" dirty="0" smtClean="0">
              <a:solidFill>
                <a:srgbClr val="00B0F0"/>
              </a:solidFill>
            </a:endParaRPr>
          </a:p>
          <a:p>
            <a:endParaRPr lang="en-US" sz="2800" dirty="0" smtClean="0"/>
          </a:p>
          <a:p>
            <a:r>
              <a:rPr lang="en-US" sz="2800" b="1" dirty="0" err="1" smtClean="0"/>
              <a:t>QString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str</a:t>
            </a:r>
            <a:r>
              <a:rPr lang="en-US" sz="2800" b="1" dirty="0" smtClean="0"/>
              <a:t> = </a:t>
            </a:r>
            <a:r>
              <a:rPr lang="en-US" sz="2800" b="1" dirty="0" err="1" smtClean="0"/>
              <a:t>settings.value</a:t>
            </a:r>
            <a:r>
              <a:rPr lang="en-US" sz="2800" b="1" dirty="0" smtClean="0"/>
              <a:t>(“key1”,“”).</a:t>
            </a:r>
            <a:r>
              <a:rPr lang="en-US" sz="2800" b="1" dirty="0" err="1" smtClean="0"/>
              <a:t>toString</a:t>
            </a:r>
            <a:r>
              <a:rPr lang="en-US" sz="2800" b="1" dirty="0" smtClean="0"/>
              <a:t>();</a:t>
            </a:r>
            <a:endParaRPr lang="ru-RU" sz="2800" dirty="0" smtClean="0"/>
          </a:p>
          <a:p>
            <a:r>
              <a:rPr lang="en-US" sz="2800" b="1" dirty="0" err="1" smtClean="0"/>
              <a:t>Int</a:t>
            </a:r>
            <a:r>
              <a:rPr lang="en-US" sz="2800" b="1" dirty="0" smtClean="0"/>
              <a:t> K = </a:t>
            </a:r>
            <a:r>
              <a:rPr lang="en-US" sz="2800" b="1" dirty="0" err="1" smtClean="0"/>
              <a:t>settings.value</a:t>
            </a:r>
            <a:r>
              <a:rPr lang="en-US" sz="2800" b="1" dirty="0" smtClean="0"/>
              <a:t>(“key2”,0).</a:t>
            </a:r>
            <a:r>
              <a:rPr lang="en-US" sz="2800" b="1" dirty="0" err="1" smtClean="0"/>
              <a:t>toInt</a:t>
            </a:r>
            <a:r>
              <a:rPr lang="en-US" sz="2800" b="1" dirty="0" smtClean="0"/>
              <a:t>();</a:t>
            </a:r>
          </a:p>
          <a:p>
            <a:r>
              <a:rPr lang="en-US" sz="2800" b="1" dirty="0" err="1" smtClean="0"/>
              <a:t>Bool</a:t>
            </a:r>
            <a:r>
              <a:rPr lang="en-US" sz="2800" b="1" dirty="0" smtClean="0"/>
              <a:t> b = </a:t>
            </a:r>
            <a:r>
              <a:rPr lang="en-US" sz="2800" b="1" dirty="0" err="1" smtClean="0"/>
              <a:t>settings.value</a:t>
            </a:r>
            <a:r>
              <a:rPr lang="en-US" sz="2800" b="1" dirty="0" smtClean="0"/>
              <a:t>(“/Settings/key3”,false).</a:t>
            </a:r>
            <a:r>
              <a:rPr lang="en-US" sz="2800" b="1" dirty="0" err="1" smtClean="0"/>
              <a:t>toBool</a:t>
            </a:r>
            <a:r>
              <a:rPr lang="en-US" sz="2800" b="1" dirty="0" smtClean="0"/>
              <a:t>(); </a:t>
            </a:r>
          </a:p>
          <a:p>
            <a:endParaRPr lang="ru-RU" sz="2800" dirty="0" smtClean="0"/>
          </a:p>
          <a:p>
            <a:r>
              <a:rPr lang="en-US" sz="2800" b="1" dirty="0" err="1" smtClean="0"/>
              <a:t>settings.remove</a:t>
            </a:r>
            <a:r>
              <a:rPr lang="en-US" sz="2800" b="1" dirty="0" smtClean="0"/>
              <a:t>(“val1”); </a:t>
            </a:r>
            <a:endParaRPr lang="ru-RU" sz="28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676400" y="36576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4" name="Рисунок 3" descr="C:\Qt\MyProgects\3\Untitled-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667000"/>
            <a:ext cx="7620000" cy="228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5" name="Рисунок 4" descr="C:\Qt\MyProgects\3\Untitled-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90800"/>
            <a:ext cx="8839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4" name="Рисунок 3" descr="C:\Qt\MyProgects\3\Untitled-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133600"/>
            <a:ext cx="8915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5" name="Рисунок 4" descr="C:\Qt\MyProgects\3\Untitled-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07720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4" name="Рисунок 3" descr="C:\Qt\MyProgects\3\Untitl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00200"/>
            <a:ext cx="7543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5" name="Рисунок 4" descr="C:\Qt\MyProgects\3\Untitled-6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05000"/>
            <a:ext cx="6934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4" name="Рисунок 3" descr="C:\Qt\MyProgects\3\Untitled-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458200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Область оповещений на рабочем столе</a:t>
            </a:r>
          </a:p>
        </p:txBody>
      </p:sp>
      <p:pic>
        <p:nvPicPr>
          <p:cNvPr id="5" name="Рисунок 4" descr="C:\Qt\MyProgects\3\Untitled-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05000"/>
            <a:ext cx="7696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Виджет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экрана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52800" y="1295400"/>
            <a:ext cx="237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/>
              <a:t>QDesktopWidget</a:t>
            </a:r>
            <a:endParaRPr lang="ru-RU" sz="2400" dirty="0"/>
          </a:p>
        </p:txBody>
      </p:sp>
      <p:pic>
        <p:nvPicPr>
          <p:cNvPr id="6" name="Рисунок 5" descr="C:\Qt\MyProgects\3\Untitled-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057400"/>
            <a:ext cx="8610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Виджет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 экрана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5" name="Рисунок 4" descr="C:\Qt\MyProgects\3\Untitled-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447800"/>
            <a:ext cx="7848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/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Сохранение настроек 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приложения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828800"/>
            <a:ext cx="6172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8382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Сохранение настроек 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приложения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Рисунок 3" descr="C:\Users\Домовой\Documents\Работа\ЧМВ_новое\ЛЕКЦИИ\презентации\Без именлли-8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71601"/>
            <a:ext cx="7848600" cy="548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7772400" cy="1470025"/>
          </a:xfrm>
        </p:spPr>
        <p:txBody>
          <a:bodyPr/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Сохранение настроек 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приложения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5" name="Рисунок 4" descr="C:\Users\Домовой\Documents\Работа\ЧМВ_новое\ЛЕКЦИИ\презентации\ва1.jpg"/>
          <p:cNvPicPr/>
          <p:nvPr/>
        </p:nvPicPr>
        <p:blipFill>
          <a:blip r:embed="rId2"/>
          <a:srcRect l="2752" t="33333"/>
          <a:stretch>
            <a:fillRect/>
          </a:stretch>
        </p:blipFill>
        <p:spPr bwMode="auto">
          <a:xfrm>
            <a:off x="152400" y="2133600"/>
            <a:ext cx="899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8382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Сохранение настроек 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приложения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Рисунок 3" descr="C:\Users\Домовой\Documents\Работа\ЧМВ_новое\ЛЕКЦИИ\презентации\ав1.jpg"/>
          <p:cNvPicPr/>
          <p:nvPr/>
        </p:nvPicPr>
        <p:blipFill>
          <a:blip r:embed="rId2"/>
          <a:srcRect r="4425" b="-1852"/>
          <a:stretch>
            <a:fillRect/>
          </a:stretch>
        </p:blipFill>
        <p:spPr bwMode="auto">
          <a:xfrm>
            <a:off x="0" y="1752600"/>
            <a:ext cx="8991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228601"/>
            <a:ext cx="7772400" cy="9906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Сохранение настроек </a:t>
            </a:r>
            <a:r>
              <a:rPr lang="ru-RU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приложения</a:t>
            </a:r>
            <a:endParaRPr lang="ru-RU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5" name="Рисунок 4" descr="C:\Users\Домовой\Documents\Работа\ЧМВ_новое\ЛЕКЦИИ\презентации\ыв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8915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</TotalTime>
  <Words>552</Words>
  <PresentationFormat>Экран (4:3)</PresentationFormat>
  <Paragraphs>152</Paragraphs>
  <Slides>49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0" baseType="lpstr">
      <vt:lpstr>Тема Office</vt:lpstr>
      <vt:lpstr>Человеко-машинное взаимодействие</vt:lpstr>
      <vt:lpstr>Сохранение настроек приложения</vt:lpstr>
      <vt:lpstr>Сохранение настроек приложения</vt:lpstr>
      <vt:lpstr>Сохранение настроек приложения</vt:lpstr>
      <vt:lpstr>Сохранение настроек приложения</vt:lpstr>
      <vt:lpstr>Сохранение настроек приложения</vt:lpstr>
      <vt:lpstr>Сохранение настроек приложения</vt:lpstr>
      <vt:lpstr>Сохранение настроек приложения</vt:lpstr>
      <vt:lpstr>Сохранение настроек приложения</vt:lpstr>
      <vt:lpstr>Сохранение настроек приложения</vt:lpstr>
      <vt:lpstr>Буфер обмена и перетаскивание</vt:lpstr>
      <vt:lpstr>Буфер обмена</vt:lpstr>
      <vt:lpstr>Буфер обмена</vt:lpstr>
      <vt:lpstr>Буфер обмена</vt:lpstr>
      <vt:lpstr>Буфер обмена</vt:lpstr>
      <vt:lpstr>Перетаскивание drag &amp; drop</vt:lpstr>
      <vt:lpstr>Перетаскивание drag &amp; drop</vt:lpstr>
      <vt:lpstr>Перетаскивание drag &amp; drop</vt:lpstr>
      <vt:lpstr>Перетаскивание drag &amp; drop</vt:lpstr>
      <vt:lpstr>Перетаскивание drag &amp; drop</vt:lpstr>
      <vt:lpstr>Реализация  drag </vt:lpstr>
      <vt:lpstr>Реализация drag </vt:lpstr>
      <vt:lpstr>Реализация drag </vt:lpstr>
      <vt:lpstr>Реализация drag </vt:lpstr>
      <vt:lpstr>Реализация drop </vt:lpstr>
      <vt:lpstr>Реализация drop </vt:lpstr>
      <vt:lpstr>Реализация drop </vt:lpstr>
      <vt:lpstr>Реализация drop </vt:lpstr>
      <vt:lpstr>Реализация drop 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Область оповещений на рабочем столе</vt:lpstr>
      <vt:lpstr>Виджет экрана</vt:lpstr>
      <vt:lpstr>Виджет экрана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Домовой</dc:creator>
  <cp:lastModifiedBy>Домовой</cp:lastModifiedBy>
  <cp:revision>87</cp:revision>
  <dcterms:created xsi:type="dcterms:W3CDTF">2014-11-29T16:13:14Z</dcterms:created>
  <dcterms:modified xsi:type="dcterms:W3CDTF">2019-11-13T16:42:02Z</dcterms:modified>
</cp:coreProperties>
</file>